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5" r:id="rId3"/>
    <p:sldId id="300" r:id="rId4"/>
    <p:sldId id="309" r:id="rId5"/>
    <p:sldId id="318" r:id="rId6"/>
    <p:sldId id="319" r:id="rId7"/>
    <p:sldId id="323" r:id="rId8"/>
    <p:sldId id="352" r:id="rId9"/>
    <p:sldId id="353" r:id="rId10"/>
    <p:sldId id="354" r:id="rId11"/>
    <p:sldId id="356" r:id="rId12"/>
    <p:sldId id="360" r:id="rId13"/>
    <p:sldId id="357" r:id="rId14"/>
    <p:sldId id="359" r:id="rId15"/>
    <p:sldId id="358" r:id="rId16"/>
    <p:sldId id="361" r:id="rId17"/>
    <p:sldId id="351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8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62944F18-9CCB-4873-9042-A4EAB5BC37CE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9590FFF3-27A7-4BB1-AF69-B881447DBD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015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0D5E3B-BE84-4B80-8234-AF672B9C97DD}" type="slidenum">
              <a:rPr lang="zh-TW" altLang="en-US">
                <a:latin typeface="Arial" pitchFamily="34" charset="0"/>
                <a:ea typeface="新細明體" pitchFamily="18" charset="-120"/>
              </a:rPr>
              <a:pPr/>
              <a:t>2</a:t>
            </a:fld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7905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D4D661-3831-47C1-840F-83B51743A0A8}" type="slidenum">
              <a:rPr lang="zh-TW" altLang="en-US">
                <a:latin typeface="Arial" pitchFamily="34" charset="0"/>
                <a:ea typeface="新細明體" pitchFamily="18" charset="-120"/>
              </a:rPr>
              <a:pPr/>
              <a:t>3</a:t>
            </a:fld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0135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EA94CC-D43E-4668-96BA-DA44B28382D1}" type="slidenum">
              <a:rPr lang="zh-TW" altLang="en-US">
                <a:latin typeface="Arial" pitchFamily="34" charset="0"/>
                <a:ea typeface="新細明體" pitchFamily="18" charset="-120"/>
              </a:rPr>
              <a:pPr/>
              <a:t>4</a:t>
            </a:fld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137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69065-B943-4354-A71C-59CE8E44B834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D1FA9-62ED-4677-A12C-394E618C50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F189-D1B0-4AFE-86AA-0184DA79E3E8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9BBF6-3912-430B-BC41-184680B153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D09E1-D055-4967-A99A-2F612A56CDB1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C8F4B-C98B-4D1D-BBFE-37A9B31065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A2F2F-4D51-45C2-89BB-6DCF228BD63D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612D4-DF65-44EC-8143-4DBAC83657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96C70-90A7-471E-A2FD-372E712E5163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33F53-525C-4512-95B3-1641992623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32D4-2710-408D-A02E-36E0C40B83E5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AD56-2BA0-4368-8B12-4EFC034DD9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07A13-4C2D-4FE6-BDF9-D1B76221568F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9E83-F239-4C54-AF5F-0EDA6CA73E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0A64F-5EE1-4225-BE2A-FB9470332766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81055-6B3C-490B-9FC6-1A211A9E80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59074-83EF-4861-8341-27573A77F947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766F-6B05-4E5B-9AE0-4133A3C78A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7F44-876F-4213-8BC1-FCCA03073534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D30F8-6E58-4771-9547-EA9555B2C7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3AB41-9549-440C-B7D1-46401BB26F45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F043-FE2D-432D-9361-ED591B69D0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E071AE-CE17-4C04-B65C-2765654FAFAB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15C420A-CA92-45AA-9838-E418D427AA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ner.gr/education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aezcpc2007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ctrTitle"/>
          </p:nvPr>
        </p:nvSpPr>
        <p:spPr>
          <a:xfrm>
            <a:off x="714375" y="428625"/>
            <a:ext cx="7815263" cy="2500313"/>
          </a:xfrm>
        </p:spPr>
        <p:txBody>
          <a:bodyPr/>
          <a:lstStyle/>
          <a:p>
            <a:r>
              <a:rPr lang="en-US" altLang="zh-TW" sz="4000" b="1" dirty="0" smtClean="0"/>
              <a:t>Cross-</a:t>
            </a:r>
            <a:r>
              <a:rPr lang="en-US" altLang="zh-TW" sz="4000" b="1" dirty="0" err="1" smtClean="0"/>
              <a:t>straitization</a:t>
            </a:r>
            <a:r>
              <a:rPr lang="en-US" altLang="zh-TW" sz="4000" b="1" dirty="0" smtClean="0"/>
              <a:t> between China and Taiwan: How Educational Exchange works for Peace?</a:t>
            </a:r>
            <a:endParaRPr lang="zh-TW" altLang="zh-TW" sz="4000" dirty="0" smtClean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2928938"/>
            <a:ext cx="6369050" cy="323691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chemeClr val="tx1"/>
                </a:solidFill>
              </a:rPr>
              <a:t>Chuing</a:t>
            </a:r>
            <a:r>
              <a:rPr lang="en-US" sz="4000" b="1" dirty="0" smtClean="0">
                <a:solidFill>
                  <a:schemeClr val="tx1"/>
                </a:solidFill>
              </a:rPr>
              <a:t> Prudence CHOU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 周祝瑛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Fulbrighter</a:t>
            </a:r>
            <a:r>
              <a:rPr lang="en-US" b="1" dirty="0" smtClean="0">
                <a:solidFill>
                  <a:schemeClr val="tx1"/>
                </a:solidFill>
              </a:rPr>
              <a:t> and Professor,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 Department of Education</a:t>
            </a:r>
            <a:endParaRPr lang="zh-TW" altLang="en-US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National </a:t>
            </a:r>
            <a:r>
              <a:rPr lang="en-US" b="1" dirty="0" err="1" smtClean="0">
                <a:solidFill>
                  <a:schemeClr val="tx1"/>
                </a:solidFill>
              </a:rPr>
              <a:t>Chengchi</a:t>
            </a:r>
            <a:r>
              <a:rPr lang="en-US" b="1" dirty="0" smtClean="0">
                <a:solidFill>
                  <a:schemeClr val="tx1"/>
                </a:solidFill>
              </a:rPr>
              <a:t> University, Taiwan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en-US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TW" u="sng" dirty="0" smtClean="0">
                <a:hlinkClick r:id="rId2"/>
              </a:rPr>
              <a:t>16</a:t>
            </a:r>
            <a:r>
              <a:rPr lang="en-GB" altLang="zh-TW" u="sng" baseline="30000" dirty="0" smtClean="0">
                <a:hlinkClick r:id="rId2"/>
              </a:rPr>
              <a:t>th</a:t>
            </a:r>
            <a:r>
              <a:rPr lang="en-GB" altLang="zh-TW" dirty="0" smtClean="0">
                <a:hlinkClick r:id="rId2"/>
              </a:rPr>
              <a:t> </a:t>
            </a:r>
            <a:r>
              <a:rPr lang="en-GB" altLang="zh-TW" u="sng" dirty="0" smtClean="0">
                <a:hlinkClick r:id="rId2"/>
              </a:rPr>
              <a:t>Annual International Conference on Education</a:t>
            </a:r>
            <a:r>
              <a:rPr lang="en-GB" altLang="zh-TW" u="sng" dirty="0" smtClean="0"/>
              <a:t>, Athens, May 19-22, 2014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Definition: cross-</a:t>
            </a:r>
            <a:r>
              <a:rPr lang="en-US" altLang="zh-TW" dirty="0" err="1" smtClean="0"/>
              <a:t>straitization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dirty="0" smtClean="0"/>
              <a:t>The unique model is prioritizes on cultural and educational exchanges . </a:t>
            </a:r>
          </a:p>
          <a:p>
            <a:r>
              <a:rPr lang="en-US" altLang="zh-TW" sz="4000" dirty="0" smtClean="0"/>
              <a:t>Within such model,  acceptable forms of communication based on mutual respect </a:t>
            </a:r>
          </a:p>
          <a:p>
            <a:pPr>
              <a:buNone/>
            </a:pPr>
            <a:r>
              <a:rPr lang="en-US" altLang="zh-TW" sz="4000" dirty="0" smtClean="0"/>
              <a:t>   and understanding are being accomplished.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Conflict or Peace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 smtClean="0"/>
              <a:t>Cross-</a:t>
            </a:r>
            <a:r>
              <a:rPr lang="en-US" altLang="zh-TW" sz="3600" dirty="0" err="1" smtClean="0"/>
              <a:t>straitization</a:t>
            </a:r>
            <a:r>
              <a:rPr lang="en-US" altLang="zh-TW" sz="3600" dirty="0" smtClean="0"/>
              <a:t> is a channel to facilitate Taiwan’s sustainable coexistence with China and the rest of  the world.</a:t>
            </a:r>
          </a:p>
          <a:p>
            <a:endParaRPr lang="en-US" altLang="zh-TW" sz="3600" dirty="0" smtClean="0"/>
          </a:p>
          <a:p>
            <a:r>
              <a:rPr lang="en-US" altLang="zh-TW" sz="3600" dirty="0" smtClean="0"/>
              <a:t>A demonstration in contrast with the competing forces between the former West-East Berlin, and North-South Korea.</a:t>
            </a:r>
            <a:endParaRPr lang="zh-TW" altLang="en-US" sz="3600" dirty="0" smtClean="0"/>
          </a:p>
          <a:p>
            <a:endParaRPr lang="zh-TW" altLang="en-US" sz="3600" dirty="0" smtClean="0"/>
          </a:p>
          <a:p>
            <a:endParaRPr lang="zh-TW" alt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Social Context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 smtClean="0"/>
              <a:t>In September of 2011, more than 900 Chinese students were admitted as degree-seekers to study in Taiwan universities. </a:t>
            </a:r>
          </a:p>
          <a:p>
            <a:r>
              <a:rPr lang="en-US" altLang="zh-TW" sz="4400" dirty="0" smtClean="0"/>
              <a:t>While, the number of short-term exchange programs numbered by the thousands.</a:t>
            </a:r>
          </a:p>
          <a:p>
            <a:endParaRPr lang="zh-TW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Research Objective 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primary objective is to  understand the mainland Chinese students’ perceived study experiences in Taiwan.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What are the students’ study experiences? 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What are the students’ push-pull factors in study abroad? 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Findings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addition to knowing the culture first hand, the mainland Chinese students’ major pull factors are:</a:t>
            </a:r>
          </a:p>
          <a:p>
            <a:r>
              <a:rPr lang="en-US" altLang="zh-TW" dirty="0" smtClean="0"/>
              <a:t> the opportunity to travel and experience life in Taiwan, various curriculum programs availability, numerous cultural related activities, shopping experiences, and healthy lifestyle. 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With the current emphasis on doing businesses in China, understanding how mainland Chinese students react in a new environment is a step towards better future cooperation.</a:t>
            </a:r>
          </a:p>
          <a:p>
            <a:r>
              <a:rPr lang="en-US" altLang="zh-TW" dirty="0" smtClean="0"/>
              <a:t> This study shall provide new insights in the paradigm shifts from internationalization into a cross-</a:t>
            </a:r>
            <a:r>
              <a:rPr lang="en-US" altLang="zh-TW" dirty="0" err="1" smtClean="0"/>
              <a:t>straitization</a:t>
            </a:r>
            <a:r>
              <a:rPr lang="en-US" altLang="zh-TW" dirty="0" smtClean="0"/>
              <a:t> of higher education institutions in Taiwan.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/>
              <a:t>For more information, please refer to 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b="1" dirty="0" smtClean="0"/>
              <a:t>Chou and </a:t>
            </a:r>
            <a:r>
              <a:rPr lang="en-US" altLang="zh-TW" sz="4000" b="1" dirty="0" err="1" smtClean="0"/>
              <a:t>Ching</a:t>
            </a:r>
            <a:r>
              <a:rPr lang="en-US" altLang="zh-TW" sz="4000" b="1" dirty="0" smtClean="0"/>
              <a:t> (2015). Cross-</a:t>
            </a:r>
            <a:r>
              <a:rPr lang="en-US" altLang="zh-TW" sz="4000" b="1" dirty="0" err="1" smtClean="0"/>
              <a:t>Straitization</a:t>
            </a:r>
            <a:r>
              <a:rPr lang="en-US" altLang="zh-TW" sz="4000" b="1" dirty="0" smtClean="0"/>
              <a:t> of Higher Education: Voices of the Mainland Chinese Students Studying in Taiwan </a:t>
            </a:r>
          </a:p>
          <a:p>
            <a:endParaRPr lang="en-US" altLang="zh-TW" b="1" dirty="0" smtClean="0"/>
          </a:p>
          <a:p>
            <a:r>
              <a:rPr lang="en-US" altLang="zh-TW" i="1" dirty="0" smtClean="0"/>
              <a:t>International Journal of Information and Education Technology, Vol. 5, No. 2, February 2015.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4800" b="1" dirty="0" smtClean="0"/>
              <a:t>Thank you for your attention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Chou, </a:t>
            </a:r>
            <a:r>
              <a:rPr lang="en-US" altLang="zh-TW" dirty="0" err="1" smtClean="0"/>
              <a:t>Chuing</a:t>
            </a:r>
            <a:r>
              <a:rPr lang="en-US" altLang="zh-TW" dirty="0" smtClean="0"/>
              <a:t> Prudence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dirty="0" smtClean="0"/>
              <a:t>E-mail: </a:t>
            </a:r>
            <a:r>
              <a:rPr lang="en-US" altLang="zh-TW" b="1" u="sng" dirty="0" smtClean="0">
                <a:hlinkClick r:id="rId2"/>
              </a:rPr>
              <a:t>iaezcpc2007@gmail.com</a:t>
            </a:r>
            <a:endParaRPr lang="zh-TW" altLang="en-US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dirty="0" smtClean="0"/>
              <a:t>Website: http://www3.nccu.edu.tw/~iaezcpc/English%20index.htm</a:t>
            </a:r>
            <a:endParaRPr lang="zh-TW" altLang="en-US" b="1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aiwa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11413" y="0"/>
            <a:ext cx="4902200" cy="6524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Spot Light : Taiwan</a:t>
            </a:r>
            <a:endParaRPr lang="zh-TW" altLang="en-US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Area :</a:t>
            </a:r>
            <a:r>
              <a:rPr lang="en-US" altLang="zh-TW" dirty="0" smtClean="0"/>
              <a:t>36,000 square kilometers</a:t>
            </a:r>
          </a:p>
          <a:p>
            <a:r>
              <a:rPr lang="en-US" altLang="zh-TW" b="1" dirty="0" smtClean="0"/>
              <a:t>Population:</a:t>
            </a:r>
            <a:r>
              <a:rPr lang="en-US" altLang="zh-TW" dirty="0" smtClean="0"/>
              <a:t> 23 million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b="1" dirty="0" smtClean="0"/>
              <a:t>Capital :</a:t>
            </a:r>
            <a:r>
              <a:rPr lang="en-US" altLang="zh-TW" dirty="0" smtClean="0"/>
              <a:t> Taipei City</a:t>
            </a:r>
            <a:br>
              <a:rPr lang="en-US" altLang="zh-TW" dirty="0" smtClean="0"/>
            </a:br>
            <a:r>
              <a:rPr lang="en-US" altLang="zh-TW" b="1" dirty="0" smtClean="0"/>
              <a:t>Language :</a:t>
            </a:r>
            <a:r>
              <a:rPr lang="en-US" altLang="zh-TW" dirty="0" smtClean="0"/>
              <a:t> Mandarin/Taiwanese/Hakka/Indigenous Languages</a:t>
            </a:r>
          </a:p>
          <a:p>
            <a:r>
              <a:rPr lang="en-US" altLang="zh-TW" b="1" dirty="0" smtClean="0"/>
              <a:t>Religion :</a:t>
            </a:r>
            <a:r>
              <a:rPr lang="en-US" altLang="zh-TW" dirty="0" smtClean="0"/>
              <a:t> Buddhism/Taoism/Christianity/Islam</a:t>
            </a:r>
          </a:p>
          <a:p>
            <a:endParaRPr lang="zh-TW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229600" cy="56054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3600" b="1" dirty="0" smtClean="0">
                <a:latin typeface="Times New Roman" pitchFamily="18" charset="0"/>
              </a:rPr>
              <a:t>Educational philosophy: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3600" b="1" dirty="0" smtClean="0">
                <a:latin typeface="Times New Roman" pitchFamily="18" charset="0"/>
              </a:rPr>
              <a:t>      A Credential  Society, efforts  over innate    abilities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36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dirty="0" smtClean="0">
                <a:latin typeface="Times New Roman" pitchFamily="18" charset="0"/>
              </a:rPr>
              <a:t>Confucian heritage: group-oriented, academic success,  respect for teachers, exam-oriented</a:t>
            </a:r>
          </a:p>
          <a:p>
            <a:pPr>
              <a:lnSpc>
                <a:spcPct val="80000"/>
              </a:lnSpc>
            </a:pPr>
            <a:endParaRPr lang="en-US" altLang="zh-TW" sz="36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dirty="0" smtClean="0">
                <a:latin typeface="Times New Roman" pitchFamily="18" charset="0"/>
              </a:rPr>
              <a:t>A capital society:</a:t>
            </a:r>
          </a:p>
          <a:p>
            <a:pPr>
              <a:lnSpc>
                <a:spcPct val="80000"/>
              </a:lnSpc>
            </a:pPr>
            <a:endParaRPr lang="en-US" altLang="zh-TW" sz="36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dirty="0" smtClean="0">
                <a:latin typeface="Times New Roman" pitchFamily="18" charset="0"/>
              </a:rPr>
              <a:t>Supplement Education</a:t>
            </a:r>
          </a:p>
          <a:p>
            <a:pPr>
              <a:lnSpc>
                <a:spcPct val="80000"/>
              </a:lnSpc>
            </a:pPr>
            <a:endParaRPr lang="en-US" altLang="zh-TW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altLang="zh-TW" sz="2800" b="1" dirty="0" smtClean="0">
              <a:latin typeface="Times New Roman" pitchFamily="18" charset="0"/>
            </a:endParaRPr>
          </a:p>
          <a:p>
            <a:pPr lvl="2">
              <a:lnSpc>
                <a:spcPct val="80000"/>
              </a:lnSpc>
            </a:pPr>
            <a:endParaRPr lang="en-US" altLang="zh-TW" sz="20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zh-TW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i="1" smtClean="0">
                <a:solidFill>
                  <a:srgbClr val="999933"/>
                </a:solidFill>
                <a:ea typeface=" verdana"/>
                <a:cs typeface=" verdana"/>
              </a:rPr>
              <a:t>A Statistical Comparison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b="1" dirty="0" smtClean="0">
                <a:solidFill>
                  <a:srgbClr val="FF0000"/>
                </a:solidFill>
                <a:cs typeface="Arial" pitchFamily="34" charset="0"/>
              </a:rPr>
              <a:t>CHINA (People’s Republic of China)</a:t>
            </a:r>
            <a:endParaRPr lang="en-US" altLang="zh-TW" baseline="30000" dirty="0" smtClean="0">
              <a:ea typeface=" verdana"/>
              <a:cs typeface=" verdana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dirty="0" smtClean="0">
                <a:ea typeface=" verdana"/>
                <a:cs typeface=" verdana"/>
              </a:rPr>
              <a:t>3,706,566 square miles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b="1" i="1" dirty="0" smtClean="0">
                <a:solidFill>
                  <a:srgbClr val="669966"/>
                </a:solidFill>
                <a:ea typeface=" verdana"/>
                <a:cs typeface=" verdana"/>
              </a:rPr>
              <a:t>Pop:</a:t>
            </a:r>
            <a:r>
              <a:rPr lang="en-US" altLang="zh-TW" dirty="0" smtClean="0">
                <a:ea typeface=" verdana"/>
                <a:cs typeface=" verdana"/>
              </a:rPr>
              <a:t>1.27 billion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b="1" dirty="0" smtClean="0">
              <a:solidFill>
                <a:srgbClr val="006633"/>
              </a:solidFill>
              <a:cs typeface="Arial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b="1" dirty="0" smtClean="0">
                <a:solidFill>
                  <a:srgbClr val="006633"/>
                </a:solidFill>
                <a:cs typeface="Arial" pitchFamily="34" charset="0"/>
              </a:rPr>
              <a:t>TAIWAN (</a:t>
            </a:r>
            <a:r>
              <a:rPr lang="en-US" altLang="zh-TW" b="1" dirty="0" smtClean="0">
                <a:cs typeface="Arial" pitchFamily="34" charset="0"/>
              </a:rPr>
              <a:t>Republic of China)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dirty="0" smtClean="0">
                <a:latin typeface=" arial"/>
                <a:ea typeface=" verdana"/>
                <a:cs typeface=" verdana"/>
              </a:rPr>
              <a:t>13,969 square miles</a:t>
            </a:r>
            <a:endParaRPr lang="en-US" altLang="zh-TW" baseline="30000" dirty="0" smtClean="0">
              <a:ea typeface=" verdana"/>
              <a:cs typeface=" verdana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dirty="0" smtClean="0">
                <a:ea typeface=" verdana"/>
                <a:cs typeface=" verdana"/>
              </a:rPr>
              <a:t>pop: 22.42 million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468313" y="908050"/>
            <a:ext cx="8218487" cy="5218113"/>
          </a:xfrm>
        </p:spPr>
        <p:txBody>
          <a:bodyPr/>
          <a:lstStyle/>
          <a:p>
            <a:r>
              <a:rPr lang="en-US" altLang="zh-TW" b="1" dirty="0" smtClean="0"/>
              <a:t>The Taiwan Cross-strait relationship </a:t>
            </a:r>
            <a:r>
              <a:rPr lang="en-US" altLang="zh-TW" dirty="0" smtClean="0"/>
              <a:t>has been highly politicized since 1949 when KMT government withdrew from China to Taiwan.</a:t>
            </a:r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But </a:t>
            </a:r>
            <a:r>
              <a:rPr lang="en-US" altLang="zh-TW" b="1" dirty="0" smtClean="0"/>
              <a:t>the educational exchange </a:t>
            </a:r>
            <a:r>
              <a:rPr lang="en-US" altLang="zh-TW" dirty="0" smtClean="0"/>
              <a:t>has made a huge progress since 1990s. 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Development of the Cross-strait Exchanges</a:t>
            </a:r>
            <a:endParaRPr lang="zh-TW" altLang="en-US" dirty="0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 smtClean="0"/>
              <a:t>Since1987, Taiwan granted more access to Chinese professionals to visit Taiwan in 1993. </a:t>
            </a:r>
          </a:p>
          <a:p>
            <a:r>
              <a:rPr lang="en-US" altLang="zh-TW" sz="4400" dirty="0" smtClean="0"/>
              <a:t>Since 1979, the first Taiwanese student  went to China for higher education.</a:t>
            </a:r>
            <a:endParaRPr lang="zh-TW" altLang="en-US" sz="4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 smtClean="0"/>
              <a:t>More than thirty- thousand Taiwanese students have studied in Chinese higher education since 1980s.</a:t>
            </a:r>
          </a:p>
          <a:p>
            <a:endParaRPr lang="en-US" altLang="zh-TW" sz="3600" dirty="0" smtClean="0"/>
          </a:p>
          <a:p>
            <a:r>
              <a:rPr lang="en-US" altLang="zh-TW" sz="3600" dirty="0" smtClean="0"/>
              <a:t>More than twenty- thousand Chinese students have studied in Taiwan’s higher education since mid-1990s. 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Theories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Yale  Richmond: </a:t>
            </a:r>
          </a:p>
          <a:p>
            <a:pPr>
              <a:buNone/>
            </a:pPr>
            <a:r>
              <a:rPr lang="en-US" altLang="zh-TW" dirty="0" smtClean="0"/>
              <a:t>    Cultural Exchange and the Cold War: Raising the Iron Curtain” (University Park: Penn State University Press, 2003)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Gordon </a:t>
            </a:r>
            <a:r>
              <a:rPr lang="en-US" altLang="zh-TW" dirty="0" err="1" smtClean="0"/>
              <a:t>Allport</a:t>
            </a:r>
            <a:r>
              <a:rPr lang="en-US" altLang="zh-TW" dirty="0" smtClean="0"/>
              <a:t> (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1954): </a:t>
            </a: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Contact Hypothesis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542</Words>
  <Application>Microsoft Office PowerPoint</Application>
  <PresentationFormat>如螢幕大小 (4:3)</PresentationFormat>
  <Paragraphs>83</Paragraphs>
  <Slides>17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 arial</vt:lpstr>
      <vt:lpstr> verdana</vt:lpstr>
      <vt:lpstr>新細明體</vt:lpstr>
      <vt:lpstr>標楷體</vt:lpstr>
      <vt:lpstr>Arial</vt:lpstr>
      <vt:lpstr>Calibri</vt:lpstr>
      <vt:lpstr>Times New Roman</vt:lpstr>
      <vt:lpstr>Office 佈景主題</vt:lpstr>
      <vt:lpstr>Cross-straitization between China and Taiwan: How Educational Exchange works for Peace?</vt:lpstr>
      <vt:lpstr>PowerPoint 簡報</vt:lpstr>
      <vt:lpstr>Spot Light : Taiwan</vt:lpstr>
      <vt:lpstr>PowerPoint 簡報</vt:lpstr>
      <vt:lpstr>A Statistical Comparison </vt:lpstr>
      <vt:lpstr>PowerPoint 簡報</vt:lpstr>
      <vt:lpstr>Development of the Cross-strait Exchanges</vt:lpstr>
      <vt:lpstr>PowerPoint 簡報</vt:lpstr>
      <vt:lpstr>Theories</vt:lpstr>
      <vt:lpstr>Definition: cross-straitization</vt:lpstr>
      <vt:lpstr>Conflict or Peace</vt:lpstr>
      <vt:lpstr>Social Context </vt:lpstr>
      <vt:lpstr> Research Objective  </vt:lpstr>
      <vt:lpstr>Findings</vt:lpstr>
      <vt:lpstr>Conclusion</vt:lpstr>
      <vt:lpstr>For more information, please refer to </vt:lpstr>
      <vt:lpstr> Thank you for your attention! </vt:lpstr>
    </vt:vector>
  </TitlesOfParts>
  <Company>THONGS.STUDIO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acer</cp:lastModifiedBy>
  <cp:revision>42</cp:revision>
  <dcterms:created xsi:type="dcterms:W3CDTF">2011-04-26T02:41:11Z</dcterms:created>
  <dcterms:modified xsi:type="dcterms:W3CDTF">2019-10-17T00:55:10Z</dcterms:modified>
</cp:coreProperties>
</file>